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sldIdLst>
    <p:sldId id="256" r:id="rId2"/>
    <p:sldId id="264" r:id="rId3"/>
    <p:sldId id="257" r:id="rId4"/>
    <p:sldId id="258" r:id="rId5"/>
    <p:sldId id="259" r:id="rId6"/>
    <p:sldId id="260" r:id="rId7"/>
    <p:sldId id="261" r:id="rId8"/>
    <p:sldId id="262" r:id="rId9"/>
    <p:sldId id="263" r:id="rId10"/>
    <p:sldId id="266" r:id="rId11"/>
    <p:sldId id="265" r:id="rId12"/>
    <p:sldId id="268" r:id="rId13"/>
    <p:sldId id="269"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fr-FR"/>
              <a:t>Modifiez le style du titre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2D6284EC-1605-46B0-ACDB-C5628625A407}" type="datetimeFigureOut">
              <a:rPr lang="fr-FR" smtClean="0"/>
              <a:t>12/02/2024</a:t>
            </a:fld>
            <a:endParaRPr lang="fr-FR"/>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fr-F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186EA918-3DC4-42E4-8205-E16BD7039B73}" type="slidenum">
              <a:rPr lang="fr-FR" smtClean="0"/>
              <a:t>‹N°›</a:t>
            </a:fld>
            <a:endParaRPr lang="fr-FR"/>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5043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D6284EC-1605-46B0-ACDB-C5628625A407}" type="datetimeFigureOut">
              <a:rPr lang="fr-FR" smtClean="0"/>
              <a:t>12/02/2024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86EA918-3DC4-42E4-8205-E16BD7039B73}" type="slidenum">
              <a:rPr lang="fr-FR" smtClean="0"/>
              <a:t>‹N°›</a:t>
            </a:fld>
            <a:endParaRPr lang="fr-FR"/>
          </a:p>
        </p:txBody>
      </p:sp>
    </p:spTree>
    <p:extLst>
      <p:ext uri="{BB962C8B-B14F-4D97-AF65-F5344CB8AC3E}">
        <p14:creationId xmlns:p14="http://schemas.microsoft.com/office/powerpoint/2010/main" val="3010310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D6284EC-1605-46B0-ACDB-C5628625A407}" type="datetimeFigureOut">
              <a:rPr lang="fr-FR" smtClean="0"/>
              <a:t>12/02/2024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86EA918-3DC4-42E4-8205-E16BD7039B73}" type="slidenum">
              <a:rPr lang="fr-FR" smtClean="0"/>
              <a:t>‹N°›</a:t>
            </a:fld>
            <a:endParaRPr lang="fr-FR"/>
          </a:p>
        </p:txBody>
      </p:sp>
    </p:spTree>
    <p:extLst>
      <p:ext uri="{BB962C8B-B14F-4D97-AF65-F5344CB8AC3E}">
        <p14:creationId xmlns:p14="http://schemas.microsoft.com/office/powerpoint/2010/main" val="225657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D6284EC-1605-46B0-ACDB-C5628625A407}" type="datetimeFigureOut">
              <a:rPr lang="fr-FR" smtClean="0"/>
              <a:t>12/02/2024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86EA918-3DC4-42E4-8205-E16BD7039B73}" type="slidenum">
              <a:rPr lang="fr-FR" smtClean="0"/>
              <a:t>‹N°›</a:t>
            </a:fld>
            <a:endParaRPr lang="fr-FR"/>
          </a:p>
        </p:txBody>
      </p:sp>
    </p:spTree>
    <p:extLst>
      <p:ext uri="{BB962C8B-B14F-4D97-AF65-F5344CB8AC3E}">
        <p14:creationId xmlns:p14="http://schemas.microsoft.com/office/powerpoint/2010/main" val="3405632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fr-FR"/>
              <a:t>Modifiez le style du titre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2D6284EC-1605-46B0-ACDB-C5628625A407}" type="datetimeFigureOut">
              <a:rPr lang="fr-FR" smtClean="0"/>
              <a:t>12/02/2024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86EA918-3DC4-42E4-8205-E16BD7039B73}" type="slidenum">
              <a:rPr lang="fr-FR" smtClean="0"/>
              <a:t>‹N°›</a:t>
            </a:fld>
            <a:endParaRPr lang="fr-FR"/>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9916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2D6284EC-1605-46B0-ACDB-C5628625A407}" type="datetimeFigureOut">
              <a:rPr lang="fr-FR" smtClean="0"/>
              <a:t>12/02/2024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86EA918-3DC4-42E4-8205-E16BD7039B73}" type="slidenum">
              <a:rPr lang="fr-FR" smtClean="0"/>
              <a:t>‹N°›</a:t>
            </a:fld>
            <a:endParaRPr lang="fr-FR"/>
          </a:p>
        </p:txBody>
      </p:sp>
    </p:spTree>
    <p:extLst>
      <p:ext uri="{BB962C8B-B14F-4D97-AF65-F5344CB8AC3E}">
        <p14:creationId xmlns:p14="http://schemas.microsoft.com/office/powerpoint/2010/main" val="1028318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2D6284EC-1605-46B0-ACDB-C5628625A407}" type="datetimeFigureOut">
              <a:rPr lang="fr-FR" smtClean="0"/>
              <a:t>12/02/2024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186EA918-3DC4-42E4-8205-E16BD7039B73}" type="slidenum">
              <a:rPr lang="fr-FR" smtClean="0"/>
              <a:t>‹N°›</a:t>
            </a:fld>
            <a:endParaRPr lang="fr-FR"/>
          </a:p>
        </p:txBody>
      </p:sp>
    </p:spTree>
    <p:extLst>
      <p:ext uri="{BB962C8B-B14F-4D97-AF65-F5344CB8AC3E}">
        <p14:creationId xmlns:p14="http://schemas.microsoft.com/office/powerpoint/2010/main" val="3262394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2D6284EC-1605-46B0-ACDB-C5628625A407}" type="datetimeFigureOut">
              <a:rPr lang="fr-FR" smtClean="0"/>
              <a:t>12/02/2024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186EA918-3DC4-42E4-8205-E16BD7039B73}" type="slidenum">
              <a:rPr lang="fr-FR" smtClean="0"/>
              <a:t>‹N°›</a:t>
            </a:fld>
            <a:endParaRPr lang="fr-FR"/>
          </a:p>
        </p:txBody>
      </p:sp>
    </p:spTree>
    <p:extLst>
      <p:ext uri="{BB962C8B-B14F-4D97-AF65-F5344CB8AC3E}">
        <p14:creationId xmlns:p14="http://schemas.microsoft.com/office/powerpoint/2010/main" val="3590313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6284EC-1605-46B0-ACDB-C5628625A407}" type="datetimeFigureOut">
              <a:rPr lang="fr-FR" smtClean="0"/>
              <a:t>12/02/2024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186EA918-3DC4-42E4-8205-E16BD7039B73}" type="slidenum">
              <a:rPr lang="fr-FR" smtClean="0"/>
              <a:t>‹N°›</a:t>
            </a:fld>
            <a:endParaRPr lang="fr-FR"/>
          </a:p>
        </p:txBody>
      </p:sp>
    </p:spTree>
    <p:extLst>
      <p:ext uri="{BB962C8B-B14F-4D97-AF65-F5344CB8AC3E}">
        <p14:creationId xmlns:p14="http://schemas.microsoft.com/office/powerpoint/2010/main" val="4196553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fr-FR"/>
              <a:t>Modifiez le style du titre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2D6284EC-1605-46B0-ACDB-C5628625A407}" type="datetimeFigureOut">
              <a:rPr lang="fr-FR" smtClean="0"/>
              <a:t>12/02/2024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86EA918-3DC4-42E4-8205-E16BD7039B73}" type="slidenum">
              <a:rPr lang="fr-FR" smtClean="0"/>
              <a:t>‹N°›</a:t>
            </a:fld>
            <a:endParaRPr lang="fr-FR"/>
          </a:p>
        </p:txBody>
      </p:sp>
    </p:spTree>
    <p:extLst>
      <p:ext uri="{BB962C8B-B14F-4D97-AF65-F5344CB8AC3E}">
        <p14:creationId xmlns:p14="http://schemas.microsoft.com/office/powerpoint/2010/main" val="3322719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fr-FR"/>
              <a:t>Modifiez le style du titre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2D6284EC-1605-46B0-ACDB-C5628625A407}" type="datetimeFigureOut">
              <a:rPr lang="fr-FR" smtClean="0"/>
              <a:t>12/02/2024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86EA918-3DC4-42E4-8205-E16BD7039B73}" type="slidenum">
              <a:rPr lang="fr-FR" smtClean="0"/>
              <a:t>‹N°›</a:t>
            </a:fld>
            <a:endParaRPr lang="fr-FR"/>
          </a:p>
        </p:txBody>
      </p:sp>
    </p:spTree>
    <p:extLst>
      <p:ext uri="{BB962C8B-B14F-4D97-AF65-F5344CB8AC3E}">
        <p14:creationId xmlns:p14="http://schemas.microsoft.com/office/powerpoint/2010/main" val="4287863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2D6284EC-1605-46B0-ACDB-C5628625A407}" type="datetimeFigureOut">
              <a:rPr lang="fr-FR" smtClean="0"/>
              <a:t>12/02/2024</a:t>
            </a:fld>
            <a:endParaRPr lang="fr-FR"/>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fr-FR"/>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186EA918-3DC4-42E4-8205-E16BD7039B73}" type="slidenum">
              <a:rPr lang="fr-FR" smtClean="0"/>
              <a:t>‹N°›</a:t>
            </a:fld>
            <a:endParaRPr lang="fr-FR"/>
          </a:p>
        </p:txBody>
      </p:sp>
    </p:spTree>
    <p:extLst>
      <p:ext uri="{BB962C8B-B14F-4D97-AF65-F5344CB8AC3E}">
        <p14:creationId xmlns:p14="http://schemas.microsoft.com/office/powerpoint/2010/main" val="1925633530"/>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74EF74-39E8-4BB3-9C07-328851B13378}"/>
              </a:ext>
            </a:extLst>
          </p:cNvPr>
          <p:cNvSpPr>
            <a:spLocks noGrp="1"/>
          </p:cNvSpPr>
          <p:nvPr>
            <p:ph type="ctrTitle"/>
          </p:nvPr>
        </p:nvSpPr>
        <p:spPr/>
        <p:txBody>
          <a:bodyPr/>
          <a:lstStyle/>
          <a:p>
            <a:r>
              <a:rPr lang="fr-FR" dirty="0"/>
              <a:t>Contre arguments pour convaincre les clients de free</a:t>
            </a:r>
          </a:p>
        </p:txBody>
      </p:sp>
      <p:sp>
        <p:nvSpPr>
          <p:cNvPr id="3" name="Sous-titre 2">
            <a:extLst>
              <a:ext uri="{FF2B5EF4-FFF2-40B4-BE49-F238E27FC236}">
                <a16:creationId xmlns:a16="http://schemas.microsoft.com/office/drawing/2014/main" id="{C86883AB-A868-4838-89B4-F7283F27DB3A}"/>
              </a:ext>
            </a:extLst>
          </p:cNvPr>
          <p:cNvSpPr>
            <a:spLocks noGrp="1"/>
          </p:cNvSpPr>
          <p:nvPr>
            <p:ph type="subTitle" idx="1"/>
          </p:nvPr>
        </p:nvSpPr>
        <p:spPr>
          <a:xfrm>
            <a:off x="5410899" y="3808456"/>
            <a:ext cx="6442285" cy="484252"/>
          </a:xfrm>
        </p:spPr>
        <p:txBody>
          <a:bodyPr/>
          <a:lstStyle/>
          <a:p>
            <a:r>
              <a:rPr lang="fr-FR" dirty="0"/>
              <a:t>+ Des phrases pour valoriser nos leviers commerciaux</a:t>
            </a:r>
          </a:p>
          <a:p>
            <a:endParaRPr lang="fr-FR" dirty="0"/>
          </a:p>
        </p:txBody>
      </p:sp>
      <p:sp>
        <p:nvSpPr>
          <p:cNvPr id="4" name="Sous-titre 2">
            <a:extLst>
              <a:ext uri="{FF2B5EF4-FFF2-40B4-BE49-F238E27FC236}">
                <a16:creationId xmlns:a16="http://schemas.microsoft.com/office/drawing/2014/main" id="{03CC188C-DC1A-4685-B7D2-99C8466FF748}"/>
              </a:ext>
            </a:extLst>
          </p:cNvPr>
          <p:cNvSpPr txBox="1">
            <a:spLocks/>
          </p:cNvSpPr>
          <p:nvPr/>
        </p:nvSpPr>
        <p:spPr>
          <a:xfrm>
            <a:off x="8917496" y="5975624"/>
            <a:ext cx="2935687" cy="41573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400"/>
              </a:spcBef>
              <a:buClr>
                <a:schemeClr val="accent1"/>
              </a:buClr>
              <a:buSzPct val="80000"/>
              <a:buFont typeface="Corbel" pitchFamily="34" charset="0"/>
              <a:buNone/>
              <a:defRPr sz="2200" kern="1200">
                <a:solidFill>
                  <a:srgbClr val="FFFFFF"/>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200" kern="1200">
                <a:solidFill>
                  <a:schemeClr val="accent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200" kern="1200">
                <a:solidFill>
                  <a:schemeClr val="accent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9pPr>
          </a:lstStyle>
          <a:p>
            <a:r>
              <a:rPr lang="fr-FR" dirty="0">
                <a:solidFill>
                  <a:schemeClr val="accent1">
                    <a:lumMod val="40000"/>
                    <a:lumOff val="60000"/>
                  </a:schemeClr>
                </a:solidFill>
              </a:rPr>
              <a:t>Réalisé par KAOUTHAR</a:t>
            </a:r>
          </a:p>
        </p:txBody>
      </p:sp>
      <p:sp>
        <p:nvSpPr>
          <p:cNvPr id="5" name="Sous-titre 2">
            <a:extLst>
              <a:ext uri="{FF2B5EF4-FFF2-40B4-BE49-F238E27FC236}">
                <a16:creationId xmlns:a16="http://schemas.microsoft.com/office/drawing/2014/main" id="{067A64CD-DF72-458B-8F30-CD4E40C1F74A}"/>
              </a:ext>
            </a:extLst>
          </p:cNvPr>
          <p:cNvSpPr txBox="1">
            <a:spLocks/>
          </p:cNvSpPr>
          <p:nvPr/>
        </p:nvSpPr>
        <p:spPr>
          <a:xfrm>
            <a:off x="10462470" y="3248703"/>
            <a:ext cx="1466676" cy="48425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400"/>
              </a:spcBef>
              <a:buClr>
                <a:schemeClr val="accent1"/>
              </a:buClr>
              <a:buSzPct val="80000"/>
              <a:buFont typeface="Corbel" pitchFamily="34" charset="0"/>
              <a:buNone/>
              <a:defRPr sz="2200" kern="1200">
                <a:solidFill>
                  <a:srgbClr val="FFFFFF"/>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200" kern="1200">
                <a:solidFill>
                  <a:schemeClr val="accent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200" kern="1200">
                <a:solidFill>
                  <a:schemeClr val="accent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9pPr>
          </a:lstStyle>
          <a:p>
            <a:r>
              <a:rPr lang="fr-FR" dirty="0"/>
              <a:t>Partie BOX</a:t>
            </a:r>
          </a:p>
        </p:txBody>
      </p:sp>
    </p:spTree>
    <p:extLst>
      <p:ext uri="{BB962C8B-B14F-4D97-AF65-F5344CB8AC3E}">
        <p14:creationId xmlns:p14="http://schemas.microsoft.com/office/powerpoint/2010/main" val="34409011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DA3BA9D2-BF60-452C-B814-B84AEF220743}"/>
              </a:ext>
            </a:extLst>
          </p:cNvPr>
          <p:cNvPicPr>
            <a:picLocks noChangeAspect="1"/>
          </p:cNvPicPr>
          <p:nvPr/>
        </p:nvPicPr>
        <p:blipFill>
          <a:blip r:embed="rId2"/>
          <a:stretch>
            <a:fillRect/>
          </a:stretch>
        </p:blipFill>
        <p:spPr>
          <a:xfrm>
            <a:off x="932729" y="2797482"/>
            <a:ext cx="10326541" cy="1628093"/>
          </a:xfrm>
          <a:prstGeom prst="rect">
            <a:avLst/>
          </a:prstGeom>
        </p:spPr>
      </p:pic>
      <p:sp>
        <p:nvSpPr>
          <p:cNvPr id="2" name="Titre 1">
            <a:extLst>
              <a:ext uri="{FF2B5EF4-FFF2-40B4-BE49-F238E27FC236}">
                <a16:creationId xmlns:a16="http://schemas.microsoft.com/office/drawing/2014/main" id="{22CFA7A4-6F20-4CAE-8270-BE632918CE51}"/>
              </a:ext>
            </a:extLst>
          </p:cNvPr>
          <p:cNvSpPr>
            <a:spLocks noGrp="1"/>
          </p:cNvSpPr>
          <p:nvPr>
            <p:ph type="title"/>
          </p:nvPr>
        </p:nvSpPr>
        <p:spPr>
          <a:xfrm>
            <a:off x="1383750" y="2933348"/>
            <a:ext cx="9875520" cy="1356360"/>
          </a:xfrm>
        </p:spPr>
        <p:txBody>
          <a:bodyPr/>
          <a:lstStyle/>
          <a:p>
            <a:r>
              <a:rPr lang="fr-FR" dirty="0">
                <a:solidFill>
                  <a:schemeClr val="bg1"/>
                </a:solidFill>
              </a:rPr>
              <a:t>Quelle offre proposer en fonction de chaque offre BOX Free ?</a:t>
            </a:r>
          </a:p>
        </p:txBody>
      </p:sp>
      <p:pic>
        <p:nvPicPr>
          <p:cNvPr id="4" name="Image 3">
            <a:extLst>
              <a:ext uri="{FF2B5EF4-FFF2-40B4-BE49-F238E27FC236}">
                <a16:creationId xmlns:a16="http://schemas.microsoft.com/office/drawing/2014/main" id="{890A4ECA-194A-4747-9111-3C9CF4BC82AA}"/>
              </a:ext>
            </a:extLst>
          </p:cNvPr>
          <p:cNvPicPr>
            <a:picLocks noChangeAspect="1"/>
          </p:cNvPicPr>
          <p:nvPr/>
        </p:nvPicPr>
        <p:blipFill>
          <a:blip r:embed="rId3"/>
          <a:stretch>
            <a:fillRect/>
          </a:stretch>
        </p:blipFill>
        <p:spPr>
          <a:xfrm>
            <a:off x="5271971" y="916083"/>
            <a:ext cx="1648055" cy="1552792"/>
          </a:xfrm>
          <a:prstGeom prst="rect">
            <a:avLst/>
          </a:prstGeom>
        </p:spPr>
      </p:pic>
    </p:spTree>
    <p:extLst>
      <p:ext uri="{BB962C8B-B14F-4D97-AF65-F5344CB8AC3E}">
        <p14:creationId xmlns:p14="http://schemas.microsoft.com/office/powerpoint/2010/main" val="19472469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FDEFBA-A480-4B0D-8291-FD9B1CF314AA}"/>
              </a:ext>
            </a:extLst>
          </p:cNvPr>
          <p:cNvSpPr>
            <a:spLocks noGrp="1"/>
          </p:cNvSpPr>
          <p:nvPr>
            <p:ph type="title"/>
          </p:nvPr>
        </p:nvSpPr>
        <p:spPr/>
        <p:txBody>
          <a:bodyPr/>
          <a:lstStyle/>
          <a:p>
            <a:r>
              <a:rPr lang="fr-FR" dirty="0"/>
              <a:t>Client bénéficie de l’offre </a:t>
            </a:r>
            <a:r>
              <a:rPr lang="fr-FR" dirty="0">
                <a:effectLst>
                  <a:outerShdw blurRad="38100" dist="38100" dir="2700000" algn="tl">
                    <a:srgbClr val="000000">
                      <a:alpha val="43137"/>
                    </a:srgbClr>
                  </a:outerShdw>
                </a:effectLst>
              </a:rPr>
              <a:t>ULTRA de Free:</a:t>
            </a:r>
          </a:p>
        </p:txBody>
      </p:sp>
      <p:sp>
        <p:nvSpPr>
          <p:cNvPr id="3" name="Espace réservé du contenu 2">
            <a:extLst>
              <a:ext uri="{FF2B5EF4-FFF2-40B4-BE49-F238E27FC236}">
                <a16:creationId xmlns:a16="http://schemas.microsoft.com/office/drawing/2014/main" id="{E7E282C3-7802-44EC-84F3-2E75185ADF84}"/>
              </a:ext>
            </a:extLst>
          </p:cNvPr>
          <p:cNvSpPr>
            <a:spLocks noGrp="1"/>
          </p:cNvSpPr>
          <p:nvPr>
            <p:ph idx="1"/>
          </p:nvPr>
        </p:nvSpPr>
        <p:spPr/>
        <p:txBody>
          <a:bodyPr/>
          <a:lstStyle/>
          <a:p>
            <a:pPr marL="502920" indent="-457200">
              <a:buFont typeface="+mj-lt"/>
              <a:buAutoNum type="arabicPeriod"/>
            </a:pPr>
            <a:r>
              <a:rPr lang="fr-FR" b="1" dirty="0"/>
              <a:t>Identifier ce qu’il l’intéresse dans cette offre.</a:t>
            </a:r>
          </a:p>
          <a:p>
            <a:pPr marL="502920" indent="-457200">
              <a:buFont typeface="+mj-lt"/>
              <a:buAutoNum type="arabicPeriod"/>
            </a:pPr>
            <a:r>
              <a:rPr lang="fr-FR" b="1" dirty="0"/>
              <a:t>Proposer l’offre Série Spéciale Bbox ULTYM en contre-argument car:</a:t>
            </a:r>
          </a:p>
          <a:p>
            <a:pPr lvl="1"/>
            <a:r>
              <a:rPr lang="fr-FR" dirty="0"/>
              <a:t>Le prix ne change pas au bout de la 2</a:t>
            </a:r>
            <a:r>
              <a:rPr lang="fr-FR" baseline="30000" dirty="0"/>
              <a:t>e</a:t>
            </a:r>
            <a:r>
              <a:rPr lang="fr-FR" dirty="0"/>
              <a:t> année</a:t>
            </a:r>
          </a:p>
          <a:p>
            <a:pPr lvl="1"/>
            <a:r>
              <a:rPr lang="fr-FR" dirty="0"/>
              <a:t>Wifi n° 1 selon nPerf : « Profitez du Wifi le plus rapide de Bouygues télécom ».</a:t>
            </a:r>
          </a:p>
          <a:p>
            <a:pPr lvl="1"/>
            <a:r>
              <a:rPr lang="fr-FR" dirty="0"/>
              <a:t>Internet Garanti : « la garantie d’une bonne connexion internet tout de suite et tout de suite ».</a:t>
            </a:r>
          </a:p>
          <a:p>
            <a:pPr marL="502920" indent="-457200">
              <a:buFont typeface="+mj-lt"/>
              <a:buAutoNum type="arabicPeriod"/>
            </a:pPr>
            <a:r>
              <a:rPr lang="fr-FR" b="1" dirty="0"/>
              <a:t>Parler des économies que le client va réaliser en comparant le cout annuel:</a:t>
            </a:r>
          </a:p>
          <a:p>
            <a:pPr marL="45720" indent="0">
              <a:buNone/>
            </a:pPr>
            <a:endParaRPr lang="fr-FR" dirty="0"/>
          </a:p>
        </p:txBody>
      </p:sp>
      <p:pic>
        <p:nvPicPr>
          <p:cNvPr id="5" name="Image 4">
            <a:extLst>
              <a:ext uri="{FF2B5EF4-FFF2-40B4-BE49-F238E27FC236}">
                <a16:creationId xmlns:a16="http://schemas.microsoft.com/office/drawing/2014/main" id="{CD97FD04-4D1A-4514-A528-E49687DFF95F}"/>
              </a:ext>
            </a:extLst>
          </p:cNvPr>
          <p:cNvPicPr>
            <a:picLocks noChangeAspect="1"/>
          </p:cNvPicPr>
          <p:nvPr/>
        </p:nvPicPr>
        <p:blipFill>
          <a:blip r:embed="rId2"/>
          <a:stretch>
            <a:fillRect/>
          </a:stretch>
        </p:blipFill>
        <p:spPr>
          <a:xfrm>
            <a:off x="836311" y="5166886"/>
            <a:ext cx="914528" cy="714475"/>
          </a:xfrm>
          <a:prstGeom prst="rect">
            <a:avLst/>
          </a:prstGeom>
        </p:spPr>
      </p:pic>
      <p:pic>
        <p:nvPicPr>
          <p:cNvPr id="7" name="Image 6">
            <a:extLst>
              <a:ext uri="{FF2B5EF4-FFF2-40B4-BE49-F238E27FC236}">
                <a16:creationId xmlns:a16="http://schemas.microsoft.com/office/drawing/2014/main" id="{B61D0564-6591-4352-9B04-6792EDC1CCE4}"/>
              </a:ext>
            </a:extLst>
          </p:cNvPr>
          <p:cNvPicPr>
            <a:picLocks noChangeAspect="1"/>
          </p:cNvPicPr>
          <p:nvPr/>
        </p:nvPicPr>
        <p:blipFill>
          <a:blip r:embed="rId3"/>
          <a:stretch>
            <a:fillRect/>
          </a:stretch>
        </p:blipFill>
        <p:spPr>
          <a:xfrm>
            <a:off x="1826340" y="5104966"/>
            <a:ext cx="2076740" cy="838317"/>
          </a:xfrm>
          <a:prstGeom prst="rect">
            <a:avLst/>
          </a:prstGeom>
        </p:spPr>
      </p:pic>
      <p:sp>
        <p:nvSpPr>
          <p:cNvPr id="8" name="Flèche : droite 7">
            <a:extLst>
              <a:ext uri="{FF2B5EF4-FFF2-40B4-BE49-F238E27FC236}">
                <a16:creationId xmlns:a16="http://schemas.microsoft.com/office/drawing/2014/main" id="{1846954C-343D-48D7-A279-610393276C00}"/>
              </a:ext>
            </a:extLst>
          </p:cNvPr>
          <p:cNvSpPr/>
          <p:nvPr/>
        </p:nvSpPr>
        <p:spPr>
          <a:xfrm>
            <a:off x="4212471" y="5338196"/>
            <a:ext cx="2306973" cy="371854"/>
          </a:xfrm>
          <a:prstGeom prst="rightArrow">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a:extLst>
              <a:ext uri="{FF2B5EF4-FFF2-40B4-BE49-F238E27FC236}">
                <a16:creationId xmlns:a16="http://schemas.microsoft.com/office/drawing/2014/main" id="{BEC8D06E-25C9-4D54-A493-EAD3CC6A99DD}"/>
              </a:ext>
            </a:extLst>
          </p:cNvPr>
          <p:cNvPicPr>
            <a:picLocks noChangeAspect="1"/>
          </p:cNvPicPr>
          <p:nvPr/>
        </p:nvPicPr>
        <p:blipFill>
          <a:blip r:embed="rId4"/>
          <a:stretch>
            <a:fillRect/>
          </a:stretch>
        </p:blipFill>
        <p:spPr>
          <a:xfrm>
            <a:off x="6839002" y="5176412"/>
            <a:ext cx="2353003" cy="695422"/>
          </a:xfrm>
          <a:prstGeom prst="rect">
            <a:avLst/>
          </a:prstGeom>
        </p:spPr>
      </p:pic>
      <p:pic>
        <p:nvPicPr>
          <p:cNvPr id="12" name="Image 11">
            <a:extLst>
              <a:ext uri="{FF2B5EF4-FFF2-40B4-BE49-F238E27FC236}">
                <a16:creationId xmlns:a16="http://schemas.microsoft.com/office/drawing/2014/main" id="{C7B632AE-08EA-4E06-B11C-479F7A8110FC}"/>
              </a:ext>
            </a:extLst>
          </p:cNvPr>
          <p:cNvPicPr>
            <a:picLocks noChangeAspect="1"/>
          </p:cNvPicPr>
          <p:nvPr/>
        </p:nvPicPr>
        <p:blipFill>
          <a:blip r:embed="rId5"/>
          <a:stretch>
            <a:fillRect/>
          </a:stretch>
        </p:blipFill>
        <p:spPr>
          <a:xfrm>
            <a:off x="9404073" y="5043043"/>
            <a:ext cx="2038635" cy="962159"/>
          </a:xfrm>
          <a:prstGeom prst="rect">
            <a:avLst/>
          </a:prstGeom>
        </p:spPr>
      </p:pic>
    </p:spTree>
    <p:extLst>
      <p:ext uri="{BB962C8B-B14F-4D97-AF65-F5344CB8AC3E}">
        <p14:creationId xmlns:p14="http://schemas.microsoft.com/office/powerpoint/2010/main" val="3161845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FDEFBA-A480-4B0D-8291-FD9B1CF314AA}"/>
              </a:ext>
            </a:extLst>
          </p:cNvPr>
          <p:cNvSpPr>
            <a:spLocks noGrp="1"/>
          </p:cNvSpPr>
          <p:nvPr>
            <p:ph type="title"/>
          </p:nvPr>
        </p:nvSpPr>
        <p:spPr>
          <a:xfrm>
            <a:off x="752178" y="605050"/>
            <a:ext cx="9875520" cy="1356360"/>
          </a:xfrm>
        </p:spPr>
        <p:txBody>
          <a:bodyPr/>
          <a:lstStyle/>
          <a:p>
            <a:r>
              <a:rPr lang="fr-FR" dirty="0"/>
              <a:t>Client bénéficie de l’offre </a:t>
            </a:r>
            <a:r>
              <a:rPr lang="fr-FR" dirty="0">
                <a:effectLst>
                  <a:outerShdw blurRad="38100" dist="38100" dir="2700000" algn="tl">
                    <a:srgbClr val="000000">
                      <a:alpha val="43137"/>
                    </a:srgbClr>
                  </a:outerShdw>
                </a:effectLst>
              </a:rPr>
              <a:t>ULTRA Essentiel de Free:</a:t>
            </a:r>
          </a:p>
        </p:txBody>
      </p:sp>
      <p:sp>
        <p:nvSpPr>
          <p:cNvPr id="3" name="Espace réservé du contenu 2">
            <a:extLst>
              <a:ext uri="{FF2B5EF4-FFF2-40B4-BE49-F238E27FC236}">
                <a16:creationId xmlns:a16="http://schemas.microsoft.com/office/drawing/2014/main" id="{E7E282C3-7802-44EC-84F3-2E75185ADF84}"/>
              </a:ext>
            </a:extLst>
          </p:cNvPr>
          <p:cNvSpPr>
            <a:spLocks noGrp="1"/>
          </p:cNvSpPr>
          <p:nvPr>
            <p:ph idx="1"/>
          </p:nvPr>
        </p:nvSpPr>
        <p:spPr>
          <a:xfrm>
            <a:off x="752178" y="2052850"/>
            <a:ext cx="10928757" cy="4038600"/>
          </a:xfrm>
        </p:spPr>
        <p:txBody>
          <a:bodyPr/>
          <a:lstStyle/>
          <a:p>
            <a:pPr marL="502920" indent="-457200">
              <a:buFont typeface="+mj-lt"/>
              <a:buAutoNum type="arabicPeriod"/>
            </a:pPr>
            <a:r>
              <a:rPr lang="fr-FR" b="1" dirty="0"/>
              <a:t>Identifier ce qu’il l’intéresse dans cette offre.</a:t>
            </a:r>
          </a:p>
          <a:p>
            <a:pPr marL="502920" indent="-457200">
              <a:buFont typeface="+mj-lt"/>
              <a:buAutoNum type="arabicPeriod"/>
            </a:pPr>
            <a:r>
              <a:rPr lang="fr-FR" b="1" dirty="0"/>
              <a:t>Proposer l’offre Bbox ULTYM en contre-argument car:</a:t>
            </a:r>
          </a:p>
          <a:p>
            <a:pPr lvl="1"/>
            <a:r>
              <a:rPr lang="fr-FR" dirty="0"/>
              <a:t>Un débit performant et suffisant qui permet la simultanéité des usages </a:t>
            </a:r>
          </a:p>
          <a:p>
            <a:pPr lvl="1"/>
            <a:r>
              <a:rPr lang="fr-FR" dirty="0"/>
              <a:t>Wifi n° 1 selon nPerf : « Profitez du Wifi le plus rapide de Bouygues télécom ».</a:t>
            </a:r>
          </a:p>
          <a:p>
            <a:pPr lvl="1"/>
            <a:r>
              <a:rPr lang="fr-FR" dirty="0"/>
              <a:t>Internet Garanti : « la garantie d’une bonne connexion internet tout de suite et tout de suite ».</a:t>
            </a:r>
          </a:p>
          <a:p>
            <a:pPr lvl="1"/>
            <a:r>
              <a:rPr lang="fr-FR" dirty="0"/>
              <a:t>Un accompagnement à l’installation et en cas de besoin + Diagnostic Wifi gratuit</a:t>
            </a:r>
          </a:p>
          <a:p>
            <a:pPr marL="502920" indent="-457200">
              <a:buFont typeface="+mj-lt"/>
              <a:buAutoNum type="arabicPeriod"/>
            </a:pPr>
            <a:r>
              <a:rPr lang="fr-FR" b="1" dirty="0"/>
              <a:t>Grâce à l’offre Bbox Ultym, vous aurez                                          inclus pendant 6 mois</a:t>
            </a:r>
          </a:p>
          <a:p>
            <a:pPr marL="45720" indent="0">
              <a:buNone/>
            </a:pPr>
            <a:endParaRPr lang="fr-FR" dirty="0"/>
          </a:p>
        </p:txBody>
      </p:sp>
      <p:sp>
        <p:nvSpPr>
          <p:cNvPr id="8" name="Flèche : droite 7">
            <a:extLst>
              <a:ext uri="{FF2B5EF4-FFF2-40B4-BE49-F238E27FC236}">
                <a16:creationId xmlns:a16="http://schemas.microsoft.com/office/drawing/2014/main" id="{1846954C-343D-48D7-A279-610393276C00}"/>
              </a:ext>
            </a:extLst>
          </p:cNvPr>
          <p:cNvSpPr/>
          <p:nvPr/>
        </p:nvSpPr>
        <p:spPr>
          <a:xfrm>
            <a:off x="4565223" y="5571824"/>
            <a:ext cx="2306973" cy="371854"/>
          </a:xfrm>
          <a:prstGeom prst="rightArrow">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Image 5">
            <a:extLst>
              <a:ext uri="{FF2B5EF4-FFF2-40B4-BE49-F238E27FC236}">
                <a16:creationId xmlns:a16="http://schemas.microsoft.com/office/drawing/2014/main" id="{452E050B-0E68-4D71-9E32-961BE3E9888D}"/>
              </a:ext>
            </a:extLst>
          </p:cNvPr>
          <p:cNvPicPr>
            <a:picLocks noChangeAspect="1"/>
          </p:cNvPicPr>
          <p:nvPr/>
        </p:nvPicPr>
        <p:blipFill>
          <a:blip r:embed="rId2"/>
          <a:stretch>
            <a:fillRect/>
          </a:stretch>
        </p:blipFill>
        <p:spPr>
          <a:xfrm>
            <a:off x="511065" y="5562285"/>
            <a:ext cx="1315353" cy="529165"/>
          </a:xfrm>
          <a:prstGeom prst="rect">
            <a:avLst/>
          </a:prstGeom>
        </p:spPr>
      </p:pic>
      <p:pic>
        <p:nvPicPr>
          <p:cNvPr id="15" name="Image 14">
            <a:extLst>
              <a:ext uri="{FF2B5EF4-FFF2-40B4-BE49-F238E27FC236}">
                <a16:creationId xmlns:a16="http://schemas.microsoft.com/office/drawing/2014/main" id="{AA27991D-54E6-41B0-8FF6-08DDE660531C}"/>
              </a:ext>
            </a:extLst>
          </p:cNvPr>
          <p:cNvPicPr>
            <a:picLocks noChangeAspect="1"/>
          </p:cNvPicPr>
          <p:nvPr/>
        </p:nvPicPr>
        <p:blipFill>
          <a:blip r:embed="rId3"/>
          <a:stretch>
            <a:fillRect/>
          </a:stretch>
        </p:blipFill>
        <p:spPr>
          <a:xfrm>
            <a:off x="2162214" y="5333829"/>
            <a:ext cx="2067213" cy="847843"/>
          </a:xfrm>
          <a:prstGeom prst="rect">
            <a:avLst/>
          </a:prstGeom>
        </p:spPr>
      </p:pic>
      <p:pic>
        <p:nvPicPr>
          <p:cNvPr id="19" name="Image 18">
            <a:extLst>
              <a:ext uri="{FF2B5EF4-FFF2-40B4-BE49-F238E27FC236}">
                <a16:creationId xmlns:a16="http://schemas.microsoft.com/office/drawing/2014/main" id="{CB8DDD71-BB85-4E4A-AECA-94757DBA5C1D}"/>
              </a:ext>
            </a:extLst>
          </p:cNvPr>
          <p:cNvPicPr>
            <a:picLocks noChangeAspect="1"/>
          </p:cNvPicPr>
          <p:nvPr/>
        </p:nvPicPr>
        <p:blipFill>
          <a:blip r:embed="rId4"/>
          <a:stretch>
            <a:fillRect/>
          </a:stretch>
        </p:blipFill>
        <p:spPr>
          <a:xfrm>
            <a:off x="7207992" y="5471379"/>
            <a:ext cx="2295845" cy="495369"/>
          </a:xfrm>
          <a:prstGeom prst="rect">
            <a:avLst/>
          </a:prstGeom>
        </p:spPr>
      </p:pic>
      <p:pic>
        <p:nvPicPr>
          <p:cNvPr id="21" name="Image 20">
            <a:extLst>
              <a:ext uri="{FF2B5EF4-FFF2-40B4-BE49-F238E27FC236}">
                <a16:creationId xmlns:a16="http://schemas.microsoft.com/office/drawing/2014/main" id="{1A1087EB-8BC4-40D6-9F5F-6A3D2B0348C7}"/>
              </a:ext>
            </a:extLst>
          </p:cNvPr>
          <p:cNvPicPr>
            <a:picLocks noChangeAspect="1"/>
          </p:cNvPicPr>
          <p:nvPr/>
        </p:nvPicPr>
        <p:blipFill>
          <a:blip r:embed="rId5"/>
          <a:stretch>
            <a:fillRect/>
          </a:stretch>
        </p:blipFill>
        <p:spPr>
          <a:xfrm>
            <a:off x="5970201" y="4459145"/>
            <a:ext cx="2248214" cy="295316"/>
          </a:xfrm>
          <a:prstGeom prst="rect">
            <a:avLst/>
          </a:prstGeom>
        </p:spPr>
      </p:pic>
      <p:pic>
        <p:nvPicPr>
          <p:cNvPr id="23" name="Image 22">
            <a:extLst>
              <a:ext uri="{FF2B5EF4-FFF2-40B4-BE49-F238E27FC236}">
                <a16:creationId xmlns:a16="http://schemas.microsoft.com/office/drawing/2014/main" id="{6B1BE29A-DE91-4201-AC86-51B9E5DB4BC2}"/>
              </a:ext>
            </a:extLst>
          </p:cNvPr>
          <p:cNvPicPr>
            <a:picLocks noChangeAspect="1"/>
          </p:cNvPicPr>
          <p:nvPr/>
        </p:nvPicPr>
        <p:blipFill>
          <a:blip r:embed="rId6"/>
          <a:stretch>
            <a:fillRect/>
          </a:stretch>
        </p:blipFill>
        <p:spPr>
          <a:xfrm>
            <a:off x="9611505" y="5253133"/>
            <a:ext cx="2105319" cy="838317"/>
          </a:xfrm>
          <a:prstGeom prst="rect">
            <a:avLst/>
          </a:prstGeom>
        </p:spPr>
      </p:pic>
    </p:spTree>
    <p:extLst>
      <p:ext uri="{BB962C8B-B14F-4D97-AF65-F5344CB8AC3E}">
        <p14:creationId xmlns:p14="http://schemas.microsoft.com/office/powerpoint/2010/main" val="4880390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FDEFBA-A480-4B0D-8291-FD9B1CF314AA}"/>
              </a:ext>
            </a:extLst>
          </p:cNvPr>
          <p:cNvSpPr>
            <a:spLocks noGrp="1"/>
          </p:cNvSpPr>
          <p:nvPr>
            <p:ph type="title"/>
          </p:nvPr>
        </p:nvSpPr>
        <p:spPr>
          <a:xfrm>
            <a:off x="511065" y="361769"/>
            <a:ext cx="9875520" cy="1356360"/>
          </a:xfrm>
        </p:spPr>
        <p:txBody>
          <a:bodyPr/>
          <a:lstStyle/>
          <a:p>
            <a:r>
              <a:rPr lang="fr-FR" dirty="0"/>
              <a:t>Client bénéficie de </a:t>
            </a:r>
            <a:r>
              <a:rPr lang="fr-FR" dirty="0">
                <a:effectLst>
                  <a:outerShdw blurRad="38100" dist="38100" dir="2700000" algn="tl">
                    <a:srgbClr val="000000">
                      <a:alpha val="43137"/>
                    </a:srgbClr>
                  </a:outerShdw>
                </a:effectLst>
              </a:rPr>
              <a:t>POP</a:t>
            </a:r>
            <a:r>
              <a:rPr lang="fr-FR" dirty="0"/>
              <a:t> </a:t>
            </a:r>
            <a:r>
              <a:rPr lang="fr-FR" dirty="0">
                <a:effectLst>
                  <a:outerShdw blurRad="38100" dist="38100" dir="2700000" algn="tl">
                    <a:srgbClr val="000000">
                      <a:alpha val="43137"/>
                    </a:srgbClr>
                  </a:outerShdw>
                </a:effectLst>
              </a:rPr>
              <a:t>de Free:</a:t>
            </a:r>
          </a:p>
        </p:txBody>
      </p:sp>
      <p:sp>
        <p:nvSpPr>
          <p:cNvPr id="3" name="Espace réservé du contenu 2">
            <a:extLst>
              <a:ext uri="{FF2B5EF4-FFF2-40B4-BE49-F238E27FC236}">
                <a16:creationId xmlns:a16="http://schemas.microsoft.com/office/drawing/2014/main" id="{E7E282C3-7802-44EC-84F3-2E75185ADF84}"/>
              </a:ext>
            </a:extLst>
          </p:cNvPr>
          <p:cNvSpPr>
            <a:spLocks noGrp="1"/>
          </p:cNvSpPr>
          <p:nvPr>
            <p:ph idx="1"/>
          </p:nvPr>
        </p:nvSpPr>
        <p:spPr>
          <a:xfrm>
            <a:off x="511065" y="1809569"/>
            <a:ext cx="10928757" cy="4038600"/>
          </a:xfrm>
        </p:spPr>
        <p:txBody>
          <a:bodyPr/>
          <a:lstStyle/>
          <a:p>
            <a:pPr marL="502920" indent="-457200">
              <a:buFont typeface="+mj-lt"/>
              <a:buAutoNum type="arabicPeriod"/>
            </a:pPr>
            <a:r>
              <a:rPr lang="fr-FR" b="1" dirty="0"/>
              <a:t>Identifier ce qu’il l’intéresse dans cette offre.</a:t>
            </a:r>
          </a:p>
          <a:p>
            <a:pPr marL="502920" indent="-457200">
              <a:buFont typeface="+mj-lt"/>
              <a:buAutoNum type="arabicPeriod"/>
            </a:pPr>
            <a:r>
              <a:rPr lang="fr-FR" b="1" dirty="0"/>
              <a:t>Proposer l’offre Série Spéciale Bbox MUST en contre-argument car:</a:t>
            </a:r>
          </a:p>
          <a:p>
            <a:pPr lvl="1"/>
            <a:r>
              <a:rPr lang="fr-FR" dirty="0"/>
              <a:t>Une offre moins chère et un prix qui ne change pas au bout de 12 mois</a:t>
            </a:r>
          </a:p>
          <a:p>
            <a:pPr lvl="1"/>
            <a:r>
              <a:rPr lang="fr-FR" dirty="0"/>
              <a:t>Wifi n° 1 selon nPerf : « Profitez du Wifi le plus rapide de Bouygues télécom ».</a:t>
            </a:r>
          </a:p>
          <a:p>
            <a:pPr lvl="1"/>
            <a:r>
              <a:rPr lang="fr-FR" dirty="0"/>
              <a:t>Internet Garanti : « la garantie d’une bonne connexion internet tout de suite et tout de suite ».</a:t>
            </a:r>
          </a:p>
          <a:p>
            <a:pPr lvl="1"/>
            <a:r>
              <a:rPr lang="fr-FR" dirty="0"/>
              <a:t>Un accompagnement à l’installation et en cas de besoin + Diagnostic Wifi gratuit</a:t>
            </a:r>
          </a:p>
          <a:p>
            <a:pPr marL="502920" indent="-457200">
              <a:buFont typeface="+mj-lt"/>
              <a:buAutoNum type="arabicPeriod"/>
            </a:pPr>
            <a:r>
              <a:rPr lang="fr-FR" b="1" dirty="0"/>
              <a:t>Grâce à l’offre Série Spéciale Bbox MUST , vous aurez                           inclus pendant 6 mois</a:t>
            </a:r>
          </a:p>
          <a:p>
            <a:pPr marL="45720" indent="0">
              <a:buNone/>
            </a:pPr>
            <a:endParaRPr lang="fr-FR" dirty="0"/>
          </a:p>
        </p:txBody>
      </p:sp>
      <p:sp>
        <p:nvSpPr>
          <p:cNvPr id="8" name="Flèche : droite 7">
            <a:extLst>
              <a:ext uri="{FF2B5EF4-FFF2-40B4-BE49-F238E27FC236}">
                <a16:creationId xmlns:a16="http://schemas.microsoft.com/office/drawing/2014/main" id="{1846954C-343D-48D7-A279-610393276C00}"/>
              </a:ext>
            </a:extLst>
          </p:cNvPr>
          <p:cNvSpPr/>
          <p:nvPr/>
        </p:nvSpPr>
        <p:spPr>
          <a:xfrm>
            <a:off x="3522807" y="5542322"/>
            <a:ext cx="1049193" cy="371854"/>
          </a:xfrm>
          <a:prstGeom prst="rightArrow">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a:extLst>
              <a:ext uri="{FF2B5EF4-FFF2-40B4-BE49-F238E27FC236}">
                <a16:creationId xmlns:a16="http://schemas.microsoft.com/office/drawing/2014/main" id="{5BD55B8F-BA91-400D-ACBB-340993856836}"/>
              </a:ext>
            </a:extLst>
          </p:cNvPr>
          <p:cNvPicPr>
            <a:picLocks noChangeAspect="1"/>
          </p:cNvPicPr>
          <p:nvPr/>
        </p:nvPicPr>
        <p:blipFill>
          <a:blip r:embed="rId2"/>
          <a:stretch>
            <a:fillRect/>
          </a:stretch>
        </p:blipFill>
        <p:spPr>
          <a:xfrm>
            <a:off x="7498875" y="4213945"/>
            <a:ext cx="1390844" cy="314369"/>
          </a:xfrm>
          <a:prstGeom prst="rect">
            <a:avLst/>
          </a:prstGeom>
        </p:spPr>
      </p:pic>
      <p:pic>
        <p:nvPicPr>
          <p:cNvPr id="9" name="Image 8">
            <a:extLst>
              <a:ext uri="{FF2B5EF4-FFF2-40B4-BE49-F238E27FC236}">
                <a16:creationId xmlns:a16="http://schemas.microsoft.com/office/drawing/2014/main" id="{610531F8-1DE9-41D4-9A3B-ADD782155E9F}"/>
              </a:ext>
            </a:extLst>
          </p:cNvPr>
          <p:cNvPicPr>
            <a:picLocks noChangeAspect="1"/>
          </p:cNvPicPr>
          <p:nvPr/>
        </p:nvPicPr>
        <p:blipFill>
          <a:blip r:embed="rId3"/>
          <a:stretch>
            <a:fillRect/>
          </a:stretch>
        </p:blipFill>
        <p:spPr>
          <a:xfrm>
            <a:off x="269952" y="5352480"/>
            <a:ext cx="1181265" cy="819264"/>
          </a:xfrm>
          <a:prstGeom prst="rect">
            <a:avLst/>
          </a:prstGeom>
        </p:spPr>
      </p:pic>
      <p:pic>
        <p:nvPicPr>
          <p:cNvPr id="11" name="Image 10">
            <a:extLst>
              <a:ext uri="{FF2B5EF4-FFF2-40B4-BE49-F238E27FC236}">
                <a16:creationId xmlns:a16="http://schemas.microsoft.com/office/drawing/2014/main" id="{22B99429-E15B-4A95-AAE2-4AAD35C670A0}"/>
              </a:ext>
            </a:extLst>
          </p:cNvPr>
          <p:cNvPicPr>
            <a:picLocks noChangeAspect="1"/>
          </p:cNvPicPr>
          <p:nvPr/>
        </p:nvPicPr>
        <p:blipFill>
          <a:blip r:embed="rId4"/>
          <a:stretch>
            <a:fillRect/>
          </a:stretch>
        </p:blipFill>
        <p:spPr>
          <a:xfrm>
            <a:off x="1481984" y="5348732"/>
            <a:ext cx="2010056" cy="828791"/>
          </a:xfrm>
          <a:prstGeom prst="rect">
            <a:avLst/>
          </a:prstGeom>
        </p:spPr>
      </p:pic>
      <p:pic>
        <p:nvPicPr>
          <p:cNvPr id="13" name="Image 12">
            <a:extLst>
              <a:ext uri="{FF2B5EF4-FFF2-40B4-BE49-F238E27FC236}">
                <a16:creationId xmlns:a16="http://schemas.microsoft.com/office/drawing/2014/main" id="{536BAD20-157C-431B-B694-604EA3383392}"/>
              </a:ext>
            </a:extLst>
          </p:cNvPr>
          <p:cNvPicPr>
            <a:picLocks noChangeAspect="1"/>
          </p:cNvPicPr>
          <p:nvPr/>
        </p:nvPicPr>
        <p:blipFill>
          <a:blip r:embed="rId5"/>
          <a:stretch>
            <a:fillRect/>
          </a:stretch>
        </p:blipFill>
        <p:spPr>
          <a:xfrm>
            <a:off x="4572000" y="5345100"/>
            <a:ext cx="2410161" cy="724001"/>
          </a:xfrm>
          <a:prstGeom prst="rect">
            <a:avLst/>
          </a:prstGeom>
        </p:spPr>
      </p:pic>
      <p:pic>
        <p:nvPicPr>
          <p:cNvPr id="16" name="Image 15">
            <a:extLst>
              <a:ext uri="{FF2B5EF4-FFF2-40B4-BE49-F238E27FC236}">
                <a16:creationId xmlns:a16="http://schemas.microsoft.com/office/drawing/2014/main" id="{E643D516-E107-4B12-A17D-B45374E9D627}"/>
              </a:ext>
            </a:extLst>
          </p:cNvPr>
          <p:cNvPicPr>
            <a:picLocks noChangeAspect="1"/>
          </p:cNvPicPr>
          <p:nvPr/>
        </p:nvPicPr>
        <p:blipFill>
          <a:blip r:embed="rId6"/>
          <a:stretch>
            <a:fillRect/>
          </a:stretch>
        </p:blipFill>
        <p:spPr>
          <a:xfrm>
            <a:off x="7002510" y="5238245"/>
            <a:ext cx="2057687" cy="800212"/>
          </a:xfrm>
          <a:prstGeom prst="rect">
            <a:avLst/>
          </a:prstGeom>
        </p:spPr>
      </p:pic>
      <p:pic>
        <p:nvPicPr>
          <p:cNvPr id="18" name="Image 17">
            <a:extLst>
              <a:ext uri="{FF2B5EF4-FFF2-40B4-BE49-F238E27FC236}">
                <a16:creationId xmlns:a16="http://schemas.microsoft.com/office/drawing/2014/main" id="{54B65C0E-C387-4541-B42C-FD70B330AC74}"/>
              </a:ext>
            </a:extLst>
          </p:cNvPr>
          <p:cNvPicPr>
            <a:picLocks noChangeAspect="1"/>
          </p:cNvPicPr>
          <p:nvPr/>
        </p:nvPicPr>
        <p:blipFill>
          <a:blip r:embed="rId7"/>
          <a:stretch>
            <a:fillRect/>
          </a:stretch>
        </p:blipFill>
        <p:spPr>
          <a:xfrm>
            <a:off x="9163737" y="5021041"/>
            <a:ext cx="2657787" cy="1048060"/>
          </a:xfrm>
          <a:prstGeom prst="rect">
            <a:avLst/>
          </a:prstGeom>
          <a:ln>
            <a:solidFill>
              <a:schemeClr val="accent2">
                <a:lumMod val="50000"/>
              </a:schemeClr>
            </a:solidFill>
          </a:ln>
        </p:spPr>
      </p:pic>
    </p:spTree>
    <p:extLst>
      <p:ext uri="{BB962C8B-B14F-4D97-AF65-F5344CB8AC3E}">
        <p14:creationId xmlns:p14="http://schemas.microsoft.com/office/powerpoint/2010/main" val="1995127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DA3BA9D2-BF60-452C-B814-B84AEF220743}"/>
              </a:ext>
            </a:extLst>
          </p:cNvPr>
          <p:cNvPicPr>
            <a:picLocks noChangeAspect="1"/>
          </p:cNvPicPr>
          <p:nvPr/>
        </p:nvPicPr>
        <p:blipFill>
          <a:blip r:embed="rId2"/>
          <a:stretch>
            <a:fillRect/>
          </a:stretch>
        </p:blipFill>
        <p:spPr>
          <a:xfrm>
            <a:off x="932729" y="2797482"/>
            <a:ext cx="10326541" cy="1628093"/>
          </a:xfrm>
          <a:prstGeom prst="rect">
            <a:avLst/>
          </a:prstGeom>
        </p:spPr>
      </p:pic>
      <p:sp>
        <p:nvSpPr>
          <p:cNvPr id="2" name="Titre 1">
            <a:extLst>
              <a:ext uri="{FF2B5EF4-FFF2-40B4-BE49-F238E27FC236}">
                <a16:creationId xmlns:a16="http://schemas.microsoft.com/office/drawing/2014/main" id="{22CFA7A4-6F20-4CAE-8270-BE632918CE51}"/>
              </a:ext>
            </a:extLst>
          </p:cNvPr>
          <p:cNvSpPr>
            <a:spLocks noGrp="1"/>
          </p:cNvSpPr>
          <p:nvPr>
            <p:ph type="title"/>
          </p:nvPr>
        </p:nvSpPr>
        <p:spPr>
          <a:xfrm>
            <a:off x="1383750" y="2933348"/>
            <a:ext cx="9875520" cy="1356360"/>
          </a:xfrm>
        </p:spPr>
        <p:txBody>
          <a:bodyPr/>
          <a:lstStyle/>
          <a:p>
            <a:r>
              <a:rPr lang="fr-FR" dirty="0">
                <a:solidFill>
                  <a:schemeClr val="bg1"/>
                </a:solidFill>
              </a:rPr>
              <a:t>"Réponses pour opposer aux promesses de Free (BOX)."</a:t>
            </a:r>
          </a:p>
        </p:txBody>
      </p:sp>
    </p:spTree>
    <p:extLst>
      <p:ext uri="{BB962C8B-B14F-4D97-AF65-F5344CB8AC3E}">
        <p14:creationId xmlns:p14="http://schemas.microsoft.com/office/powerpoint/2010/main" val="2517182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D90A958D-992A-4B4E-AD90-4B747250FF3C}"/>
              </a:ext>
            </a:extLst>
          </p:cNvPr>
          <p:cNvPicPr>
            <a:picLocks noChangeAspect="1"/>
          </p:cNvPicPr>
          <p:nvPr/>
        </p:nvPicPr>
        <p:blipFill>
          <a:blip r:embed="rId2"/>
          <a:stretch>
            <a:fillRect/>
          </a:stretch>
        </p:blipFill>
        <p:spPr>
          <a:xfrm>
            <a:off x="838200" y="526142"/>
            <a:ext cx="7248787" cy="864556"/>
          </a:xfrm>
          <a:prstGeom prst="rect">
            <a:avLst/>
          </a:prstGeom>
        </p:spPr>
      </p:pic>
      <p:sp>
        <p:nvSpPr>
          <p:cNvPr id="2" name="Titre 1">
            <a:extLst>
              <a:ext uri="{FF2B5EF4-FFF2-40B4-BE49-F238E27FC236}">
                <a16:creationId xmlns:a16="http://schemas.microsoft.com/office/drawing/2014/main" id="{415814C8-4211-47AA-B44C-9554348792F0}"/>
              </a:ext>
            </a:extLst>
          </p:cNvPr>
          <p:cNvSpPr>
            <a:spLocks noGrp="1"/>
          </p:cNvSpPr>
          <p:nvPr>
            <p:ph type="title"/>
          </p:nvPr>
        </p:nvSpPr>
        <p:spPr>
          <a:xfrm>
            <a:off x="1158240" y="307597"/>
            <a:ext cx="9875520" cy="1356360"/>
          </a:xfrm>
        </p:spPr>
        <p:txBody>
          <a:bodyPr/>
          <a:lstStyle/>
          <a:p>
            <a:r>
              <a:rPr lang="fr-FR" dirty="0">
                <a:solidFill>
                  <a:schemeClr val="bg1"/>
                </a:solidFill>
              </a:rPr>
              <a:t>Une puissance de 8Gbit/s ↓↑:</a:t>
            </a:r>
          </a:p>
        </p:txBody>
      </p:sp>
      <p:sp>
        <p:nvSpPr>
          <p:cNvPr id="3" name="Espace réservé du contenu 2">
            <a:extLst>
              <a:ext uri="{FF2B5EF4-FFF2-40B4-BE49-F238E27FC236}">
                <a16:creationId xmlns:a16="http://schemas.microsoft.com/office/drawing/2014/main" id="{3C6A7B07-3D10-4E8D-9922-E54D31AC6CF6}"/>
              </a:ext>
            </a:extLst>
          </p:cNvPr>
          <p:cNvSpPr>
            <a:spLocks noGrp="1"/>
          </p:cNvSpPr>
          <p:nvPr>
            <p:ph idx="1"/>
          </p:nvPr>
        </p:nvSpPr>
        <p:spPr>
          <a:xfrm>
            <a:off x="4974673" y="3009633"/>
            <a:ext cx="6471406" cy="1677798"/>
          </a:xfrm>
        </p:spPr>
        <p:txBody>
          <a:bodyPr>
            <a:normAutofit/>
          </a:bodyPr>
          <a:lstStyle/>
          <a:p>
            <a:pPr marL="0" indent="0">
              <a:buNone/>
            </a:pPr>
            <a:r>
              <a:rPr lang="fr-FR" u="sng" dirty="0"/>
              <a:t>Réponse:</a:t>
            </a:r>
            <a:endParaRPr lang="fr-FR" dirty="0"/>
          </a:p>
          <a:p>
            <a:pPr marL="0" indent="0">
              <a:buNone/>
            </a:pPr>
            <a:r>
              <a:rPr lang="fr-FR" dirty="0"/>
              <a:t>"Pour avoir ces débits il faudra forcement brancher les équipements avec un câble Ethernet. Donc la décoration KO"</a:t>
            </a:r>
          </a:p>
        </p:txBody>
      </p:sp>
      <p:pic>
        <p:nvPicPr>
          <p:cNvPr id="5" name="Image 4">
            <a:extLst>
              <a:ext uri="{FF2B5EF4-FFF2-40B4-BE49-F238E27FC236}">
                <a16:creationId xmlns:a16="http://schemas.microsoft.com/office/drawing/2014/main" id="{5722A29C-8D4C-462F-824F-ECDFF01DA51C}"/>
              </a:ext>
            </a:extLst>
          </p:cNvPr>
          <p:cNvPicPr>
            <a:picLocks noChangeAspect="1"/>
          </p:cNvPicPr>
          <p:nvPr/>
        </p:nvPicPr>
        <p:blipFill>
          <a:blip r:embed="rId3"/>
          <a:stretch>
            <a:fillRect/>
          </a:stretch>
        </p:blipFill>
        <p:spPr>
          <a:xfrm>
            <a:off x="838200" y="1663957"/>
            <a:ext cx="3953427" cy="4667901"/>
          </a:xfrm>
          <a:prstGeom prst="rect">
            <a:avLst/>
          </a:prstGeom>
        </p:spPr>
      </p:pic>
    </p:spTree>
    <p:extLst>
      <p:ext uri="{BB962C8B-B14F-4D97-AF65-F5344CB8AC3E}">
        <p14:creationId xmlns:p14="http://schemas.microsoft.com/office/powerpoint/2010/main" val="2360883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A8348100-4816-491C-86A7-DF88F83CCBCF}"/>
              </a:ext>
            </a:extLst>
          </p:cNvPr>
          <p:cNvPicPr>
            <a:picLocks noChangeAspect="1"/>
          </p:cNvPicPr>
          <p:nvPr/>
        </p:nvPicPr>
        <p:blipFill>
          <a:blip r:embed="rId2"/>
          <a:stretch>
            <a:fillRect/>
          </a:stretch>
        </p:blipFill>
        <p:spPr>
          <a:xfrm>
            <a:off x="838200" y="526142"/>
            <a:ext cx="9233929" cy="1554328"/>
          </a:xfrm>
          <a:prstGeom prst="rect">
            <a:avLst/>
          </a:prstGeom>
        </p:spPr>
      </p:pic>
      <p:sp>
        <p:nvSpPr>
          <p:cNvPr id="2" name="Titre 1">
            <a:extLst>
              <a:ext uri="{FF2B5EF4-FFF2-40B4-BE49-F238E27FC236}">
                <a16:creationId xmlns:a16="http://schemas.microsoft.com/office/drawing/2014/main" id="{5A28A79A-D146-4330-9EC7-6CADAB29030C}"/>
              </a:ext>
            </a:extLst>
          </p:cNvPr>
          <p:cNvSpPr>
            <a:spLocks noGrp="1"/>
          </p:cNvSpPr>
          <p:nvPr>
            <p:ph type="title"/>
          </p:nvPr>
        </p:nvSpPr>
        <p:spPr/>
        <p:txBody>
          <a:bodyPr vert="horz" lIns="91440" tIns="45720" rIns="91440" bIns="45720" rtlCol="0" anchor="ctr">
            <a:normAutofit/>
          </a:bodyPr>
          <a:lstStyle/>
          <a:p>
            <a:r>
              <a:rPr lang="fr-FR" dirty="0">
                <a:solidFill>
                  <a:schemeClr val="bg1"/>
                </a:solidFill>
              </a:rPr>
              <a:t>Free promet une offre ultra puissante : Wifi 7:</a:t>
            </a:r>
          </a:p>
        </p:txBody>
      </p:sp>
      <p:sp>
        <p:nvSpPr>
          <p:cNvPr id="3" name="Espace réservé du contenu 2">
            <a:extLst>
              <a:ext uri="{FF2B5EF4-FFF2-40B4-BE49-F238E27FC236}">
                <a16:creationId xmlns:a16="http://schemas.microsoft.com/office/drawing/2014/main" id="{EC79E23B-C146-4C07-BB31-9280B6285851}"/>
              </a:ext>
            </a:extLst>
          </p:cNvPr>
          <p:cNvSpPr>
            <a:spLocks noGrp="1"/>
          </p:cNvSpPr>
          <p:nvPr>
            <p:ph idx="1"/>
          </p:nvPr>
        </p:nvSpPr>
        <p:spPr>
          <a:xfrm>
            <a:off x="5578679" y="2564095"/>
            <a:ext cx="6091533" cy="2492790"/>
          </a:xfrm>
        </p:spPr>
        <p:txBody>
          <a:bodyPr/>
          <a:lstStyle/>
          <a:p>
            <a:pPr marL="45720" indent="0">
              <a:buNone/>
            </a:pPr>
            <a:r>
              <a:rPr lang="fr-FR" u="sng" dirty="0"/>
              <a:t>Réponse:</a:t>
            </a:r>
          </a:p>
          <a:p>
            <a:pPr marL="45720" indent="0">
              <a:buNone/>
            </a:pPr>
            <a:r>
              <a:rPr lang="fr-FR" dirty="0"/>
              <a:t>"C'est tellement nouveau et ça vient de sortir , donc pas tous les appareils sont compatibles.</a:t>
            </a:r>
          </a:p>
          <a:p>
            <a:pPr marL="45720" indent="0">
              <a:buNone/>
            </a:pPr>
            <a:r>
              <a:rPr lang="fr-FR" dirty="0"/>
              <a:t>Puis nous, nous sommes n°1 en Wifi en 2023, c'est nPerf qui le dit et c'est depuis plusieurs années"</a:t>
            </a:r>
          </a:p>
        </p:txBody>
      </p:sp>
      <p:pic>
        <p:nvPicPr>
          <p:cNvPr id="1026" name="Picture 2">
            <a:extLst>
              <a:ext uri="{FF2B5EF4-FFF2-40B4-BE49-F238E27FC236}">
                <a16:creationId xmlns:a16="http://schemas.microsoft.com/office/drawing/2014/main" id="{F490882F-8960-45AF-A8C4-0F209586AE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375" y="2328772"/>
            <a:ext cx="4552950"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3814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age 19">
            <a:extLst>
              <a:ext uri="{FF2B5EF4-FFF2-40B4-BE49-F238E27FC236}">
                <a16:creationId xmlns:a16="http://schemas.microsoft.com/office/drawing/2014/main" id="{DFE52A31-625A-4B19-ABD4-E34DFE4F7DDF}"/>
              </a:ext>
            </a:extLst>
          </p:cNvPr>
          <p:cNvPicPr>
            <a:picLocks noChangeAspect="1"/>
          </p:cNvPicPr>
          <p:nvPr/>
        </p:nvPicPr>
        <p:blipFill>
          <a:blip r:embed="rId2"/>
          <a:stretch>
            <a:fillRect/>
          </a:stretch>
        </p:blipFill>
        <p:spPr>
          <a:xfrm>
            <a:off x="838200" y="526142"/>
            <a:ext cx="10293991" cy="1439818"/>
          </a:xfrm>
          <a:prstGeom prst="rect">
            <a:avLst/>
          </a:prstGeom>
        </p:spPr>
      </p:pic>
      <p:pic>
        <p:nvPicPr>
          <p:cNvPr id="5" name="Image 4">
            <a:extLst>
              <a:ext uri="{FF2B5EF4-FFF2-40B4-BE49-F238E27FC236}">
                <a16:creationId xmlns:a16="http://schemas.microsoft.com/office/drawing/2014/main" id="{01368B96-F689-4DA8-B8CE-1F77A9C1E7F7}"/>
              </a:ext>
            </a:extLst>
          </p:cNvPr>
          <p:cNvPicPr>
            <a:picLocks noChangeAspect="1"/>
          </p:cNvPicPr>
          <p:nvPr/>
        </p:nvPicPr>
        <p:blipFill>
          <a:blip r:embed="rId3"/>
          <a:stretch>
            <a:fillRect/>
          </a:stretch>
        </p:blipFill>
        <p:spPr>
          <a:xfrm>
            <a:off x="838200" y="2585837"/>
            <a:ext cx="4280191" cy="1694242"/>
          </a:xfrm>
          <a:prstGeom prst="rect">
            <a:avLst/>
          </a:prstGeom>
        </p:spPr>
      </p:pic>
      <p:sp>
        <p:nvSpPr>
          <p:cNvPr id="2" name="Titre 1">
            <a:extLst>
              <a:ext uri="{FF2B5EF4-FFF2-40B4-BE49-F238E27FC236}">
                <a16:creationId xmlns:a16="http://schemas.microsoft.com/office/drawing/2014/main" id="{58FC8D35-50CD-4BA0-8138-DBA62C436EF9}"/>
              </a:ext>
            </a:extLst>
          </p:cNvPr>
          <p:cNvSpPr>
            <a:spLocks noGrp="1"/>
          </p:cNvSpPr>
          <p:nvPr>
            <p:ph type="title"/>
          </p:nvPr>
        </p:nvSpPr>
        <p:spPr/>
        <p:txBody>
          <a:bodyPr vert="horz" lIns="91440" tIns="45720" rIns="91440" bIns="45720" rtlCol="0" anchor="ctr">
            <a:normAutofit/>
          </a:bodyPr>
          <a:lstStyle/>
          <a:p>
            <a:r>
              <a:rPr lang="fr-FR" dirty="0">
                <a:solidFill>
                  <a:schemeClr val="bg1"/>
                </a:solidFill>
              </a:rPr>
              <a:t>Pocket Wifi : 200Go avant installation puis 50Go/mois</a:t>
            </a:r>
          </a:p>
        </p:txBody>
      </p:sp>
      <p:sp>
        <p:nvSpPr>
          <p:cNvPr id="3" name="Espace réservé du contenu 2">
            <a:extLst>
              <a:ext uri="{FF2B5EF4-FFF2-40B4-BE49-F238E27FC236}">
                <a16:creationId xmlns:a16="http://schemas.microsoft.com/office/drawing/2014/main" id="{11EEE0EB-4E96-4D51-B955-ABC1D3792593}"/>
              </a:ext>
            </a:extLst>
          </p:cNvPr>
          <p:cNvSpPr>
            <a:spLocks noGrp="1"/>
          </p:cNvSpPr>
          <p:nvPr>
            <p:ph idx="1"/>
          </p:nvPr>
        </p:nvSpPr>
        <p:spPr>
          <a:xfrm>
            <a:off x="5321269" y="2266426"/>
            <a:ext cx="5697251" cy="3981974"/>
          </a:xfrm>
        </p:spPr>
        <p:txBody>
          <a:bodyPr/>
          <a:lstStyle/>
          <a:p>
            <a:pPr marL="45720" indent="0">
              <a:buNone/>
            </a:pPr>
            <a:r>
              <a:rPr lang="fr-FR" u="sng" dirty="0"/>
              <a:t>Réponse:</a:t>
            </a:r>
          </a:p>
          <a:p>
            <a:pPr marL="45720" indent="0">
              <a:buNone/>
            </a:pPr>
            <a:r>
              <a:rPr lang="fr-FR" dirty="0"/>
              <a:t>« Bonne nouvelle, c’est déjà le cas chez nous avec la Bbox ULTYM et sa mini 4G box  et en plus dans toutes nos offres, notre promesse internet garanti pour rester toujours connecté et c’est depuis 2018»</a:t>
            </a:r>
          </a:p>
          <a:p>
            <a:pPr marL="45720" indent="0">
              <a:buNone/>
            </a:pPr>
            <a:endParaRPr lang="fr-FR" dirty="0"/>
          </a:p>
        </p:txBody>
      </p:sp>
      <p:pic>
        <p:nvPicPr>
          <p:cNvPr id="7" name="Image 6">
            <a:extLst>
              <a:ext uri="{FF2B5EF4-FFF2-40B4-BE49-F238E27FC236}">
                <a16:creationId xmlns:a16="http://schemas.microsoft.com/office/drawing/2014/main" id="{D57A3643-5724-42AF-B8C4-D9F166CBFCC6}"/>
              </a:ext>
            </a:extLst>
          </p:cNvPr>
          <p:cNvPicPr>
            <a:picLocks noChangeAspect="1"/>
          </p:cNvPicPr>
          <p:nvPr/>
        </p:nvPicPr>
        <p:blipFill>
          <a:blip r:embed="rId4"/>
          <a:stretch>
            <a:fillRect/>
          </a:stretch>
        </p:blipFill>
        <p:spPr>
          <a:xfrm>
            <a:off x="3179016" y="4899956"/>
            <a:ext cx="2314370" cy="1496510"/>
          </a:xfrm>
          <a:prstGeom prst="rect">
            <a:avLst/>
          </a:prstGeom>
        </p:spPr>
      </p:pic>
      <p:pic>
        <p:nvPicPr>
          <p:cNvPr id="17" name="Image 16">
            <a:extLst>
              <a:ext uri="{FF2B5EF4-FFF2-40B4-BE49-F238E27FC236}">
                <a16:creationId xmlns:a16="http://schemas.microsoft.com/office/drawing/2014/main" id="{3B52DE09-D00D-4B02-8447-9E4847BE2C2F}"/>
              </a:ext>
            </a:extLst>
          </p:cNvPr>
          <p:cNvPicPr>
            <a:picLocks noChangeAspect="1"/>
          </p:cNvPicPr>
          <p:nvPr/>
        </p:nvPicPr>
        <p:blipFill>
          <a:blip r:embed="rId5"/>
          <a:stretch>
            <a:fillRect/>
          </a:stretch>
        </p:blipFill>
        <p:spPr>
          <a:xfrm>
            <a:off x="7555696" y="4374972"/>
            <a:ext cx="939858" cy="1049967"/>
          </a:xfrm>
          <a:prstGeom prst="rect">
            <a:avLst/>
          </a:prstGeom>
        </p:spPr>
      </p:pic>
      <p:pic>
        <p:nvPicPr>
          <p:cNvPr id="19" name="Image 18">
            <a:extLst>
              <a:ext uri="{FF2B5EF4-FFF2-40B4-BE49-F238E27FC236}">
                <a16:creationId xmlns:a16="http://schemas.microsoft.com/office/drawing/2014/main" id="{311688D9-2C5E-47FD-B720-C065AABCECE6}"/>
              </a:ext>
            </a:extLst>
          </p:cNvPr>
          <p:cNvPicPr>
            <a:picLocks noChangeAspect="1"/>
          </p:cNvPicPr>
          <p:nvPr/>
        </p:nvPicPr>
        <p:blipFill>
          <a:blip r:embed="rId6"/>
          <a:stretch>
            <a:fillRect/>
          </a:stretch>
        </p:blipFill>
        <p:spPr>
          <a:xfrm>
            <a:off x="7597485" y="5502558"/>
            <a:ext cx="1057473" cy="1040950"/>
          </a:xfrm>
          <a:prstGeom prst="rect">
            <a:avLst/>
          </a:prstGeom>
        </p:spPr>
      </p:pic>
      <p:sp>
        <p:nvSpPr>
          <p:cNvPr id="4" name="Accolade ouvrante 3">
            <a:extLst>
              <a:ext uri="{FF2B5EF4-FFF2-40B4-BE49-F238E27FC236}">
                <a16:creationId xmlns:a16="http://schemas.microsoft.com/office/drawing/2014/main" id="{D8B25884-5621-490C-B3F3-462E7B5CB824}"/>
              </a:ext>
            </a:extLst>
          </p:cNvPr>
          <p:cNvSpPr/>
          <p:nvPr/>
        </p:nvSpPr>
        <p:spPr>
          <a:xfrm>
            <a:off x="5578679" y="4899956"/>
            <a:ext cx="1891724" cy="1496510"/>
          </a:xfrm>
          <a:prstGeom prst="leftBrac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25934515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05D54C13-7DBE-4F17-8088-F2DD22FBA66C}"/>
              </a:ext>
            </a:extLst>
          </p:cNvPr>
          <p:cNvPicPr>
            <a:picLocks noChangeAspect="1"/>
          </p:cNvPicPr>
          <p:nvPr/>
        </p:nvPicPr>
        <p:blipFill>
          <a:blip r:embed="rId2"/>
          <a:stretch>
            <a:fillRect/>
          </a:stretch>
        </p:blipFill>
        <p:spPr>
          <a:xfrm>
            <a:off x="838200" y="526142"/>
            <a:ext cx="10050710" cy="1439818"/>
          </a:xfrm>
          <a:prstGeom prst="rect">
            <a:avLst/>
          </a:prstGeom>
        </p:spPr>
      </p:pic>
      <p:sp>
        <p:nvSpPr>
          <p:cNvPr id="2" name="Titre 1">
            <a:extLst>
              <a:ext uri="{FF2B5EF4-FFF2-40B4-BE49-F238E27FC236}">
                <a16:creationId xmlns:a16="http://schemas.microsoft.com/office/drawing/2014/main" id="{956B45B2-7C6B-41D4-B5B2-1FC4ACBE9815}"/>
              </a:ext>
            </a:extLst>
          </p:cNvPr>
          <p:cNvSpPr>
            <a:spLocks noGrp="1"/>
          </p:cNvSpPr>
          <p:nvPr>
            <p:ph type="title"/>
          </p:nvPr>
        </p:nvSpPr>
        <p:spPr/>
        <p:txBody>
          <a:bodyPr vert="horz" lIns="91440" tIns="45720" rIns="91440" bIns="45720" rtlCol="0" anchor="ctr">
            <a:normAutofit/>
          </a:bodyPr>
          <a:lstStyle/>
          <a:p>
            <a:r>
              <a:rPr lang="fr-FR" dirty="0">
                <a:solidFill>
                  <a:schemeClr val="bg1"/>
                </a:solidFill>
              </a:rPr>
              <a:t>Free Proxi: 130 équipes en France (1/3 des clients):</a:t>
            </a:r>
          </a:p>
        </p:txBody>
      </p:sp>
      <p:sp>
        <p:nvSpPr>
          <p:cNvPr id="3" name="Espace réservé du contenu 2">
            <a:extLst>
              <a:ext uri="{FF2B5EF4-FFF2-40B4-BE49-F238E27FC236}">
                <a16:creationId xmlns:a16="http://schemas.microsoft.com/office/drawing/2014/main" id="{04C603A8-7FD0-4EB6-AEEF-4EEA6B7C9E80}"/>
              </a:ext>
            </a:extLst>
          </p:cNvPr>
          <p:cNvSpPr>
            <a:spLocks noGrp="1"/>
          </p:cNvSpPr>
          <p:nvPr>
            <p:ph idx="1"/>
          </p:nvPr>
        </p:nvSpPr>
        <p:spPr>
          <a:xfrm>
            <a:off x="5304491" y="2293258"/>
            <a:ext cx="5714029" cy="4038600"/>
          </a:xfrm>
        </p:spPr>
        <p:txBody>
          <a:bodyPr/>
          <a:lstStyle/>
          <a:p>
            <a:pPr marL="45720" indent="0">
              <a:buNone/>
            </a:pPr>
            <a:r>
              <a:rPr lang="fr-FR" u="sng" dirty="0"/>
              <a:t>Réponse:</a:t>
            </a:r>
          </a:p>
          <a:p>
            <a:pPr marL="45720" indent="0">
              <a:buNone/>
            </a:pPr>
            <a:r>
              <a:rPr lang="fr-FR" dirty="0"/>
              <a:t>« Chez Bouygues télécom, nos clients peuvent parler à nos 5000 conseillers ou se rendre à l’une de nos 515 boutiques partout en France où nous les accueillons toujours avec un sourire »</a:t>
            </a:r>
          </a:p>
        </p:txBody>
      </p:sp>
      <p:pic>
        <p:nvPicPr>
          <p:cNvPr id="5" name="Image 4">
            <a:extLst>
              <a:ext uri="{FF2B5EF4-FFF2-40B4-BE49-F238E27FC236}">
                <a16:creationId xmlns:a16="http://schemas.microsoft.com/office/drawing/2014/main" id="{44CA12B9-65BD-46E5-AC68-3BA3FFAE6E11}"/>
              </a:ext>
            </a:extLst>
          </p:cNvPr>
          <p:cNvPicPr>
            <a:picLocks noChangeAspect="1"/>
          </p:cNvPicPr>
          <p:nvPr/>
        </p:nvPicPr>
        <p:blipFill>
          <a:blip r:embed="rId3"/>
          <a:stretch>
            <a:fillRect/>
          </a:stretch>
        </p:blipFill>
        <p:spPr>
          <a:xfrm>
            <a:off x="4766126" y="4645698"/>
            <a:ext cx="2629267" cy="1686160"/>
          </a:xfrm>
          <a:prstGeom prst="rect">
            <a:avLst/>
          </a:prstGeom>
        </p:spPr>
      </p:pic>
      <p:pic>
        <p:nvPicPr>
          <p:cNvPr id="7" name="Image 6">
            <a:extLst>
              <a:ext uri="{FF2B5EF4-FFF2-40B4-BE49-F238E27FC236}">
                <a16:creationId xmlns:a16="http://schemas.microsoft.com/office/drawing/2014/main" id="{F3CE41FA-FFBC-4704-90E7-2CB34D84EE5B}"/>
              </a:ext>
            </a:extLst>
          </p:cNvPr>
          <p:cNvPicPr>
            <a:picLocks noChangeAspect="1"/>
          </p:cNvPicPr>
          <p:nvPr/>
        </p:nvPicPr>
        <p:blipFill>
          <a:blip r:embed="rId4"/>
          <a:stretch>
            <a:fillRect/>
          </a:stretch>
        </p:blipFill>
        <p:spPr>
          <a:xfrm>
            <a:off x="1145649" y="2369187"/>
            <a:ext cx="3781953" cy="1943371"/>
          </a:xfrm>
          <a:prstGeom prst="rect">
            <a:avLst/>
          </a:prstGeom>
        </p:spPr>
      </p:pic>
    </p:spTree>
    <p:extLst>
      <p:ext uri="{BB962C8B-B14F-4D97-AF65-F5344CB8AC3E}">
        <p14:creationId xmlns:p14="http://schemas.microsoft.com/office/powerpoint/2010/main" val="14765351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CD57284E-6915-45A8-AB0A-442B0B642A7E}"/>
              </a:ext>
            </a:extLst>
          </p:cNvPr>
          <p:cNvPicPr>
            <a:picLocks noChangeAspect="1"/>
          </p:cNvPicPr>
          <p:nvPr/>
        </p:nvPicPr>
        <p:blipFill>
          <a:blip r:embed="rId2"/>
          <a:stretch>
            <a:fillRect/>
          </a:stretch>
        </p:blipFill>
        <p:spPr>
          <a:xfrm>
            <a:off x="846590" y="700849"/>
            <a:ext cx="8641360" cy="1151656"/>
          </a:xfrm>
          <a:prstGeom prst="rect">
            <a:avLst/>
          </a:prstGeom>
        </p:spPr>
      </p:pic>
      <p:pic>
        <p:nvPicPr>
          <p:cNvPr id="5" name="Image 4">
            <a:extLst>
              <a:ext uri="{FF2B5EF4-FFF2-40B4-BE49-F238E27FC236}">
                <a16:creationId xmlns:a16="http://schemas.microsoft.com/office/drawing/2014/main" id="{3EAD8A44-F8ED-45A9-9B00-C37C9909B7A1}"/>
              </a:ext>
            </a:extLst>
          </p:cNvPr>
          <p:cNvPicPr>
            <a:picLocks noChangeAspect="1"/>
          </p:cNvPicPr>
          <p:nvPr/>
        </p:nvPicPr>
        <p:blipFill>
          <a:blip r:embed="rId3"/>
          <a:stretch>
            <a:fillRect/>
          </a:stretch>
        </p:blipFill>
        <p:spPr>
          <a:xfrm>
            <a:off x="846590" y="3237189"/>
            <a:ext cx="5373309" cy="1768307"/>
          </a:xfrm>
          <a:prstGeom prst="rect">
            <a:avLst/>
          </a:prstGeom>
        </p:spPr>
      </p:pic>
      <p:sp>
        <p:nvSpPr>
          <p:cNvPr id="2" name="Titre 1">
            <a:extLst>
              <a:ext uri="{FF2B5EF4-FFF2-40B4-BE49-F238E27FC236}">
                <a16:creationId xmlns:a16="http://schemas.microsoft.com/office/drawing/2014/main" id="{E86A797A-FAF1-4101-B995-6B8689EA3096}"/>
              </a:ext>
            </a:extLst>
          </p:cNvPr>
          <p:cNvSpPr>
            <a:spLocks noGrp="1"/>
          </p:cNvSpPr>
          <p:nvPr>
            <p:ph type="title"/>
          </p:nvPr>
        </p:nvSpPr>
        <p:spPr/>
        <p:txBody>
          <a:bodyPr vert="horz" lIns="91440" tIns="45720" rIns="91440" bIns="45720" rtlCol="0" anchor="ctr">
            <a:normAutofit/>
          </a:bodyPr>
          <a:lstStyle/>
          <a:p>
            <a:r>
              <a:rPr lang="fr-FR" dirty="0">
                <a:solidFill>
                  <a:schemeClr val="bg1"/>
                </a:solidFill>
              </a:rPr>
              <a:t>280 chaîne TV + des services inclus:</a:t>
            </a:r>
          </a:p>
        </p:txBody>
      </p:sp>
      <p:sp>
        <p:nvSpPr>
          <p:cNvPr id="3" name="Espace réservé du contenu 2">
            <a:extLst>
              <a:ext uri="{FF2B5EF4-FFF2-40B4-BE49-F238E27FC236}">
                <a16:creationId xmlns:a16="http://schemas.microsoft.com/office/drawing/2014/main" id="{368A0F03-ED4B-4F25-9C51-D7AE60BF1644}"/>
              </a:ext>
            </a:extLst>
          </p:cNvPr>
          <p:cNvSpPr>
            <a:spLocks noGrp="1"/>
          </p:cNvSpPr>
          <p:nvPr>
            <p:ph idx="1"/>
          </p:nvPr>
        </p:nvSpPr>
        <p:spPr>
          <a:xfrm>
            <a:off x="6219899" y="2901792"/>
            <a:ext cx="5663695" cy="2439099"/>
          </a:xfrm>
        </p:spPr>
        <p:txBody>
          <a:bodyPr/>
          <a:lstStyle/>
          <a:p>
            <a:pPr marL="45720" indent="0">
              <a:buNone/>
            </a:pPr>
            <a:r>
              <a:rPr lang="fr-FR" u="sng" dirty="0"/>
              <a:t>Réponse:</a:t>
            </a:r>
          </a:p>
          <a:p>
            <a:pPr marL="45720" indent="0">
              <a:buNone/>
            </a:pPr>
            <a:r>
              <a:rPr lang="fr-FR" dirty="0"/>
              <a:t>« Vous avez Netflix mais en Pub!  Free vous offre l’option entrée de gamme et c’est avec des pub qui viennent couper la programmation »</a:t>
            </a:r>
          </a:p>
        </p:txBody>
      </p:sp>
    </p:spTree>
    <p:extLst>
      <p:ext uri="{BB962C8B-B14F-4D97-AF65-F5344CB8AC3E}">
        <p14:creationId xmlns:p14="http://schemas.microsoft.com/office/powerpoint/2010/main" val="12959615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5B58D968-A02F-47C0-9401-EDFA115FD9A4}"/>
              </a:ext>
            </a:extLst>
          </p:cNvPr>
          <p:cNvPicPr>
            <a:picLocks noChangeAspect="1"/>
          </p:cNvPicPr>
          <p:nvPr/>
        </p:nvPicPr>
        <p:blipFill>
          <a:blip r:embed="rId2"/>
          <a:stretch>
            <a:fillRect/>
          </a:stretch>
        </p:blipFill>
        <p:spPr>
          <a:xfrm>
            <a:off x="838200" y="526142"/>
            <a:ext cx="9875520" cy="1356360"/>
          </a:xfrm>
          <a:prstGeom prst="rect">
            <a:avLst/>
          </a:prstGeom>
        </p:spPr>
      </p:pic>
      <p:sp>
        <p:nvSpPr>
          <p:cNvPr id="2" name="Titre 1">
            <a:extLst>
              <a:ext uri="{FF2B5EF4-FFF2-40B4-BE49-F238E27FC236}">
                <a16:creationId xmlns:a16="http://schemas.microsoft.com/office/drawing/2014/main" id="{4BEAA88F-6947-4372-A320-2F80B5200AB4}"/>
              </a:ext>
            </a:extLst>
          </p:cNvPr>
          <p:cNvSpPr>
            <a:spLocks noGrp="1"/>
          </p:cNvSpPr>
          <p:nvPr>
            <p:ph type="title"/>
          </p:nvPr>
        </p:nvSpPr>
        <p:spPr/>
        <p:txBody>
          <a:bodyPr vert="horz" lIns="91440" tIns="45720" rIns="91440" bIns="45720" rtlCol="0" anchor="ctr">
            <a:normAutofit/>
          </a:bodyPr>
          <a:lstStyle/>
          <a:p>
            <a:r>
              <a:rPr lang="fr-FR" dirty="0">
                <a:solidFill>
                  <a:schemeClr val="bg1"/>
                </a:solidFill>
              </a:rPr>
              <a:t>CANAL+ est offert avec l’offre ULTRA de Free:</a:t>
            </a:r>
          </a:p>
        </p:txBody>
      </p:sp>
      <p:sp>
        <p:nvSpPr>
          <p:cNvPr id="3" name="Espace réservé du contenu 2">
            <a:extLst>
              <a:ext uri="{FF2B5EF4-FFF2-40B4-BE49-F238E27FC236}">
                <a16:creationId xmlns:a16="http://schemas.microsoft.com/office/drawing/2014/main" id="{FC08508B-40A0-453A-B253-ECC062529465}"/>
              </a:ext>
            </a:extLst>
          </p:cNvPr>
          <p:cNvSpPr>
            <a:spLocks noGrp="1"/>
          </p:cNvSpPr>
          <p:nvPr>
            <p:ph idx="1"/>
          </p:nvPr>
        </p:nvSpPr>
        <p:spPr>
          <a:xfrm>
            <a:off x="5444308" y="2293258"/>
            <a:ext cx="5269412" cy="4038600"/>
          </a:xfrm>
        </p:spPr>
        <p:txBody>
          <a:bodyPr vert="horz" lIns="91440" tIns="45720" rIns="91440" bIns="45720" rtlCol="0">
            <a:normAutofit/>
          </a:bodyPr>
          <a:lstStyle/>
          <a:p>
            <a:pPr marL="45720" indent="0">
              <a:buNone/>
            </a:pPr>
            <a:r>
              <a:rPr lang="fr-FR" u="sng" dirty="0"/>
              <a:t>Réponse:</a:t>
            </a:r>
          </a:p>
          <a:p>
            <a:pPr marL="45720" indent="0">
              <a:buNone/>
            </a:pPr>
            <a:r>
              <a:rPr lang="fr-FR" dirty="0"/>
              <a:t>« C’est seulement en direct, vous pouvez accéder à CANAL+ uniquement via la chaîne 4 du décodeur. Alors, pas d’accès à My CANAL et pas de Replay des séries et Film. »</a:t>
            </a:r>
          </a:p>
        </p:txBody>
      </p:sp>
      <p:pic>
        <p:nvPicPr>
          <p:cNvPr id="5" name="Image 4">
            <a:extLst>
              <a:ext uri="{FF2B5EF4-FFF2-40B4-BE49-F238E27FC236}">
                <a16:creationId xmlns:a16="http://schemas.microsoft.com/office/drawing/2014/main" id="{3B665DFC-5FFC-4243-BB1B-5BE577E6CAF8}"/>
              </a:ext>
            </a:extLst>
          </p:cNvPr>
          <p:cNvPicPr>
            <a:picLocks noChangeAspect="1"/>
          </p:cNvPicPr>
          <p:nvPr/>
        </p:nvPicPr>
        <p:blipFill>
          <a:blip r:embed="rId3"/>
          <a:stretch>
            <a:fillRect/>
          </a:stretch>
        </p:blipFill>
        <p:spPr>
          <a:xfrm>
            <a:off x="1384354" y="3509661"/>
            <a:ext cx="3537791" cy="1264640"/>
          </a:xfrm>
          <a:prstGeom prst="rect">
            <a:avLst/>
          </a:prstGeom>
        </p:spPr>
      </p:pic>
    </p:spTree>
    <p:extLst>
      <p:ext uri="{BB962C8B-B14F-4D97-AF65-F5344CB8AC3E}">
        <p14:creationId xmlns:p14="http://schemas.microsoft.com/office/powerpoint/2010/main" val="4025507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C21F97F-BD75-4C6F-B319-A8F10BF9B1C8}"/>
              </a:ext>
            </a:extLst>
          </p:cNvPr>
          <p:cNvSpPr/>
          <p:nvPr/>
        </p:nvSpPr>
        <p:spPr>
          <a:xfrm>
            <a:off x="1229826" y="453325"/>
            <a:ext cx="9882231" cy="5964573"/>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C72D829E-E4D7-4247-8910-F49A5FEECA34}"/>
              </a:ext>
            </a:extLst>
          </p:cNvPr>
          <p:cNvSpPr>
            <a:spLocks noGrp="1"/>
          </p:cNvSpPr>
          <p:nvPr>
            <p:ph type="title"/>
          </p:nvPr>
        </p:nvSpPr>
        <p:spPr>
          <a:xfrm>
            <a:off x="1236537" y="453325"/>
            <a:ext cx="9875520" cy="1356360"/>
          </a:xfrm>
        </p:spPr>
        <p:txBody>
          <a:bodyPr vert="horz" lIns="91440" tIns="45720" rIns="91440" bIns="45720" rtlCol="0" anchor="ctr">
            <a:noAutofit/>
          </a:bodyPr>
          <a:lstStyle/>
          <a:p>
            <a:r>
              <a:rPr lang="fr-FR" sz="3600" dirty="0">
                <a:solidFill>
                  <a:srgbClr val="00B0F0"/>
                </a:solidFill>
              </a:rPr>
              <a:t>Nous avons tout les arguments pour valoriser nos offres et pour répondre aux besoins de nos clients.</a:t>
            </a:r>
          </a:p>
        </p:txBody>
      </p:sp>
      <p:pic>
        <p:nvPicPr>
          <p:cNvPr id="5" name="Image 4">
            <a:extLst>
              <a:ext uri="{FF2B5EF4-FFF2-40B4-BE49-F238E27FC236}">
                <a16:creationId xmlns:a16="http://schemas.microsoft.com/office/drawing/2014/main" id="{29C11D61-4BEA-49E8-A487-D2F83F562C77}"/>
              </a:ext>
            </a:extLst>
          </p:cNvPr>
          <p:cNvPicPr>
            <a:picLocks noChangeAspect="1"/>
          </p:cNvPicPr>
          <p:nvPr/>
        </p:nvPicPr>
        <p:blipFill>
          <a:blip r:embed="rId2"/>
          <a:stretch>
            <a:fillRect/>
          </a:stretch>
        </p:blipFill>
        <p:spPr>
          <a:xfrm>
            <a:off x="2095484" y="1702625"/>
            <a:ext cx="1704705" cy="4358421"/>
          </a:xfrm>
          <a:prstGeom prst="rect">
            <a:avLst/>
          </a:prstGeom>
        </p:spPr>
      </p:pic>
      <p:pic>
        <p:nvPicPr>
          <p:cNvPr id="7" name="Image 6">
            <a:extLst>
              <a:ext uri="{FF2B5EF4-FFF2-40B4-BE49-F238E27FC236}">
                <a16:creationId xmlns:a16="http://schemas.microsoft.com/office/drawing/2014/main" id="{84F5EDE6-B707-4259-B4AA-0DFC45AE7A0D}"/>
              </a:ext>
            </a:extLst>
          </p:cNvPr>
          <p:cNvPicPr>
            <a:picLocks noChangeAspect="1"/>
          </p:cNvPicPr>
          <p:nvPr/>
        </p:nvPicPr>
        <p:blipFill>
          <a:blip r:embed="rId3"/>
          <a:stretch>
            <a:fillRect/>
          </a:stretch>
        </p:blipFill>
        <p:spPr>
          <a:xfrm>
            <a:off x="4989930" y="2013017"/>
            <a:ext cx="4781940" cy="1553470"/>
          </a:xfrm>
          <a:prstGeom prst="rect">
            <a:avLst/>
          </a:prstGeom>
        </p:spPr>
      </p:pic>
      <p:pic>
        <p:nvPicPr>
          <p:cNvPr id="9" name="Image 8">
            <a:extLst>
              <a:ext uri="{FF2B5EF4-FFF2-40B4-BE49-F238E27FC236}">
                <a16:creationId xmlns:a16="http://schemas.microsoft.com/office/drawing/2014/main" id="{1C55ACC2-AB38-4E71-AB38-19DAC3018405}"/>
              </a:ext>
            </a:extLst>
          </p:cNvPr>
          <p:cNvPicPr>
            <a:picLocks noChangeAspect="1"/>
          </p:cNvPicPr>
          <p:nvPr/>
        </p:nvPicPr>
        <p:blipFill>
          <a:blip r:embed="rId4"/>
          <a:stretch>
            <a:fillRect/>
          </a:stretch>
        </p:blipFill>
        <p:spPr>
          <a:xfrm>
            <a:off x="4746650" y="4085439"/>
            <a:ext cx="5418946" cy="1632359"/>
          </a:xfrm>
          <a:prstGeom prst="rect">
            <a:avLst/>
          </a:prstGeom>
        </p:spPr>
      </p:pic>
    </p:spTree>
    <p:extLst>
      <p:ext uri="{BB962C8B-B14F-4D97-AF65-F5344CB8AC3E}">
        <p14:creationId xmlns:p14="http://schemas.microsoft.com/office/powerpoint/2010/main" val="354069802"/>
      </p:ext>
    </p:extLst>
  </p:cSld>
  <p:clrMapOvr>
    <a:masterClrMapping/>
  </p:clrMapOvr>
</p:sld>
</file>

<file path=ppt/theme/theme1.xml><?xml version="1.0" encoding="utf-8"?>
<a:theme xmlns:a="http://schemas.openxmlformats.org/drawingml/2006/main" name="Base">
  <a:themeElements>
    <a:clrScheme name="Base">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Base">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e">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D9D01AC2-EE7D-4E49-99EE-8E62E4E7E8A7}"/>
    </a:ext>
  </a:extLst>
</a:theme>
</file>

<file path=docProps/app.xml><?xml version="1.0" encoding="utf-8"?>
<Properties xmlns="http://schemas.openxmlformats.org/officeDocument/2006/extended-properties" xmlns:vt="http://schemas.openxmlformats.org/officeDocument/2006/docPropsVTypes">
  <Template>Base</Template>
  <TotalTime>107</TotalTime>
  <Words>619</Words>
  <Application>Microsoft Office PowerPoint</Application>
  <PresentationFormat>Grand écran</PresentationFormat>
  <Paragraphs>49</Paragraphs>
  <Slides>13</Slides>
  <Notes>0</Notes>
  <HiddenSlides>0</HiddenSlides>
  <MMClips>0</MMClips>
  <ScaleCrop>false</ScaleCrop>
  <HeadingPairs>
    <vt:vector size="6" baseType="variant">
      <vt:variant>
        <vt:lpstr>Polices utilisées</vt:lpstr>
      </vt:variant>
      <vt:variant>
        <vt:i4>1</vt:i4>
      </vt:variant>
      <vt:variant>
        <vt:lpstr>Thème</vt:lpstr>
      </vt:variant>
      <vt:variant>
        <vt:i4>1</vt:i4>
      </vt:variant>
      <vt:variant>
        <vt:lpstr>Titres des diapositives</vt:lpstr>
      </vt:variant>
      <vt:variant>
        <vt:i4>13</vt:i4>
      </vt:variant>
    </vt:vector>
  </HeadingPairs>
  <TitlesOfParts>
    <vt:vector size="15" baseType="lpstr">
      <vt:lpstr>Corbel</vt:lpstr>
      <vt:lpstr>Base</vt:lpstr>
      <vt:lpstr>Contre arguments pour convaincre les clients de free</vt:lpstr>
      <vt:lpstr>"Réponses pour opposer aux promesses de Free (BOX)."</vt:lpstr>
      <vt:lpstr>Une puissance de 8Gbit/s ↓↑:</vt:lpstr>
      <vt:lpstr>Free promet une offre ultra puissante : Wifi 7:</vt:lpstr>
      <vt:lpstr>Pocket Wifi : 200Go avant installation puis 50Go/mois</vt:lpstr>
      <vt:lpstr>Free Proxi: 130 équipes en France (1/3 des clients):</vt:lpstr>
      <vt:lpstr>280 chaîne TV + des services inclus:</vt:lpstr>
      <vt:lpstr>CANAL+ est offert avec l’offre ULTRA de Free:</vt:lpstr>
      <vt:lpstr>Nous avons tout les arguments pour valoriser nos offres et pour répondre aux besoins de nos clients.</vt:lpstr>
      <vt:lpstr>Quelle offre proposer en fonction de chaque offre BOX Free ?</vt:lpstr>
      <vt:lpstr>Client bénéficie de l’offre ULTRA de Free:</vt:lpstr>
      <vt:lpstr>Client bénéficie de l’offre ULTRA Essentiel de Free:</vt:lpstr>
      <vt:lpstr>Client bénéficie de POP de Free: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Contre arguments pour convaincre les clients de free</dc:title>
  <dc:creator>TA-ADM</dc:creator>
  <cp:lastModifiedBy>TA-ADM</cp:lastModifiedBy>
  <cp:revision>12</cp:revision>
  <dcterms:created xsi:type="dcterms:W3CDTF">2024-02-07T10:52:15Z</dcterms:created>
  <dcterms:modified xsi:type="dcterms:W3CDTF">2024-02-12T13:31:26Z</dcterms:modified>
</cp:coreProperties>
</file>